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71" r:id="rId5"/>
    <p:sldId id="261" r:id="rId6"/>
    <p:sldId id="263" r:id="rId7"/>
    <p:sldId id="272" r:id="rId8"/>
    <p:sldId id="276" r:id="rId9"/>
    <p:sldId id="275" r:id="rId10"/>
    <p:sldId id="259" r:id="rId11"/>
    <p:sldId id="269" r:id="rId12"/>
    <p:sldId id="260" r:id="rId13"/>
    <p:sldId id="267" r:id="rId14"/>
    <p:sldId id="274" r:id="rId15"/>
    <p:sldId id="265" r:id="rId16"/>
    <p:sldId id="268"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CC2410-A293-4CF3-8086-C42CB0E80C01}">
          <p14:sldIdLst>
            <p14:sldId id="256"/>
          </p14:sldIdLst>
        </p14:section>
        <p14:section name="Untitled Section" id="{4FB48889-B772-42D1-A0AA-F9A014174603}">
          <p14:sldIdLst>
            <p14:sldId id="257"/>
            <p14:sldId id="262"/>
            <p14:sldId id="271"/>
            <p14:sldId id="261"/>
            <p14:sldId id="263"/>
            <p14:sldId id="272"/>
            <p14:sldId id="276"/>
            <p14:sldId id="275"/>
            <p14:sldId id="259"/>
            <p14:sldId id="269"/>
            <p14:sldId id="260"/>
            <p14:sldId id="267"/>
            <p14:sldId id="274"/>
            <p14:sldId id="265"/>
            <p14:sldId id="268"/>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292810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186510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892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1369905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944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5049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416248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46816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312793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388685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218431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341585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247960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124198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100869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B9E37-743D-4E9E-8D11-2005D4751712}" type="datetimeFigureOut">
              <a:rPr lang="he-IL" smtClean="0"/>
              <a:t>ה'/תמוז/תש"ף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F8B68D5-CDDA-4EBE-B35C-8FB1971184E2}" type="slidenum">
              <a:rPr lang="he-IL" smtClean="0"/>
              <a:t>‹#›</a:t>
            </a:fld>
            <a:endParaRPr lang="he-IL"/>
          </a:p>
        </p:txBody>
      </p:sp>
    </p:spTree>
    <p:extLst>
      <p:ext uri="{BB962C8B-B14F-4D97-AF65-F5344CB8AC3E}">
        <p14:creationId xmlns:p14="http://schemas.microsoft.com/office/powerpoint/2010/main" val="311567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4B9E37-743D-4E9E-8D11-2005D4751712}" type="datetimeFigureOut">
              <a:rPr lang="he-IL" smtClean="0"/>
              <a:t>ה'/תמוז/תש"ף</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8B68D5-CDDA-4EBE-B35C-8FB1971184E2}" type="slidenum">
              <a:rPr lang="he-IL" smtClean="0"/>
              <a:t>‹#›</a:t>
            </a:fld>
            <a:endParaRPr lang="he-IL"/>
          </a:p>
        </p:txBody>
      </p:sp>
    </p:spTree>
    <p:extLst>
      <p:ext uri="{BB962C8B-B14F-4D97-AF65-F5344CB8AC3E}">
        <p14:creationId xmlns:p14="http://schemas.microsoft.com/office/powerpoint/2010/main" val="300468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d-sync.info/herbalif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909B-4A00-45C0-8F8A-7195F6A5552C}"/>
              </a:ext>
            </a:extLst>
          </p:cNvPr>
          <p:cNvSpPr>
            <a:spLocks noGrp="1"/>
          </p:cNvSpPr>
          <p:nvPr>
            <p:ph type="ctrTitle"/>
          </p:nvPr>
        </p:nvSpPr>
        <p:spPr>
          <a:xfrm>
            <a:off x="1507067" y="1351910"/>
            <a:ext cx="7766936" cy="1646302"/>
          </a:xfrm>
        </p:spPr>
        <p:txBody>
          <a:bodyPr/>
          <a:lstStyle/>
          <a:p>
            <a:pPr algn="ctr"/>
            <a:r>
              <a:rPr lang="he-IL" sz="4400" dirty="0">
                <a:cs typeface="+mn-cs"/>
              </a:rPr>
              <a:t>מערכת לידים בק אופיס </a:t>
            </a:r>
            <a:br>
              <a:rPr lang="he-IL" sz="4400" dirty="0">
                <a:cs typeface="+mn-cs"/>
              </a:rPr>
            </a:br>
            <a:r>
              <a:rPr lang="he-IL" sz="4400" dirty="0">
                <a:cs typeface="+mn-cs"/>
              </a:rPr>
              <a:t>אתר התוכן "אורח חיים - 24/7"</a:t>
            </a:r>
          </a:p>
        </p:txBody>
      </p:sp>
      <p:sp>
        <p:nvSpPr>
          <p:cNvPr id="3" name="Subtitle 2">
            <a:extLst>
              <a:ext uri="{FF2B5EF4-FFF2-40B4-BE49-F238E27FC236}">
                <a16:creationId xmlns:a16="http://schemas.microsoft.com/office/drawing/2014/main" id="{6CC1BB09-6D3D-487F-944A-A954F3E5C5FC}"/>
              </a:ext>
            </a:extLst>
          </p:cNvPr>
          <p:cNvSpPr>
            <a:spLocks noGrp="1"/>
          </p:cNvSpPr>
          <p:nvPr>
            <p:ph type="subTitle" idx="1"/>
          </p:nvPr>
        </p:nvSpPr>
        <p:spPr>
          <a:xfrm>
            <a:off x="1507067" y="3742488"/>
            <a:ext cx="7766936" cy="1096899"/>
          </a:xfrm>
        </p:spPr>
        <p:txBody>
          <a:bodyPr>
            <a:noAutofit/>
          </a:bodyPr>
          <a:lstStyle/>
          <a:p>
            <a:r>
              <a:rPr lang="he-IL" dirty="0">
                <a:solidFill>
                  <a:schemeClr val="tx1"/>
                </a:solidFill>
              </a:rPr>
              <a:t>מערכת אוטומטית לניהול לידים פותחה כדי לתת מענה ללקוחות המעוניינים במוצרי החברה. הלידים מגיעים למערכת מכל הפלטפורמת המקוונות הקיימות בהרבלייף ישראל. ניתן לטפל בלידים הן באמצעות המחשב והן באמצעות המכשיר הנייד. לרשות כל חבר הרבלייף הרשום במערכת עומד משרד וירטואלי לטיפול בפניות הנ"ל.</a:t>
            </a:r>
          </a:p>
        </p:txBody>
      </p:sp>
    </p:spTree>
    <p:extLst>
      <p:ext uri="{BB962C8B-B14F-4D97-AF65-F5344CB8AC3E}">
        <p14:creationId xmlns:p14="http://schemas.microsoft.com/office/powerpoint/2010/main" val="1905743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B4E3-43ED-4D93-8B20-A06C5A8E819C}"/>
              </a:ext>
            </a:extLst>
          </p:cNvPr>
          <p:cNvSpPr>
            <a:spLocks noGrp="1"/>
          </p:cNvSpPr>
          <p:nvPr>
            <p:ph type="title"/>
          </p:nvPr>
        </p:nvSpPr>
        <p:spPr>
          <a:xfrm>
            <a:off x="677334" y="381037"/>
            <a:ext cx="8596668" cy="1320800"/>
          </a:xfrm>
        </p:spPr>
        <p:txBody>
          <a:bodyPr/>
          <a:lstStyle/>
          <a:p>
            <a:pPr algn="ctr"/>
            <a:r>
              <a:rPr lang="he-IL" dirty="0">
                <a:cs typeface="+mn-cs"/>
              </a:rPr>
              <a:t>ליד חדש</a:t>
            </a:r>
          </a:p>
        </p:txBody>
      </p:sp>
      <p:sp>
        <p:nvSpPr>
          <p:cNvPr id="3" name="Content Placeholder 2">
            <a:extLst>
              <a:ext uri="{FF2B5EF4-FFF2-40B4-BE49-F238E27FC236}">
                <a16:creationId xmlns:a16="http://schemas.microsoft.com/office/drawing/2014/main" id="{27859FC3-503A-461F-A785-2952DA6C43A6}"/>
              </a:ext>
            </a:extLst>
          </p:cNvPr>
          <p:cNvSpPr>
            <a:spLocks noGrp="1"/>
          </p:cNvSpPr>
          <p:nvPr>
            <p:ph idx="1"/>
          </p:nvPr>
        </p:nvSpPr>
        <p:spPr>
          <a:xfrm>
            <a:off x="-852377" y="1171870"/>
            <a:ext cx="10515600" cy="4699037"/>
          </a:xfrm>
        </p:spPr>
        <p:txBody>
          <a:bodyPr/>
          <a:lstStyle/>
          <a:p>
            <a:r>
              <a:rPr lang="he-IL" sz="1800" dirty="0"/>
              <a:t>ברגע שמגיעה פנייה חדשה לחבר הרבלייף ידלק דגל אדום מעל שם חבר הרבלייף ומספר הזהות.</a:t>
            </a:r>
          </a:p>
          <a:p>
            <a:r>
              <a:rPr lang="he-IL" dirty="0"/>
              <a:t>ניתן לראות שהמשתמש במצב פעיל - מימין לשם חבר הרבלייף דלוק עיגול ירוק קטן.</a:t>
            </a:r>
            <a:endParaRPr lang="he-IL" sz="1800" dirty="0"/>
          </a:p>
          <a:p>
            <a:endParaRPr lang="he-IL" sz="1800" dirty="0"/>
          </a:p>
          <a:p>
            <a:pPr marL="0" indent="0" algn="r">
              <a:buNone/>
            </a:pPr>
            <a:br>
              <a:rPr lang="en-US" dirty="0"/>
            </a:br>
            <a:endParaRPr lang="en-US" dirty="0"/>
          </a:p>
          <a:p>
            <a:pPr algn="r"/>
            <a:endParaRPr lang="he-IL" dirty="0"/>
          </a:p>
        </p:txBody>
      </p:sp>
      <p:pic>
        <p:nvPicPr>
          <p:cNvPr id="11" name="Picture 10">
            <a:extLst>
              <a:ext uri="{FF2B5EF4-FFF2-40B4-BE49-F238E27FC236}">
                <a16:creationId xmlns:a16="http://schemas.microsoft.com/office/drawing/2014/main" id="{A0078030-F9CA-485E-80A9-68CF02ED8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492670"/>
            <a:ext cx="8859486" cy="1362265"/>
          </a:xfrm>
          <a:prstGeom prst="rect">
            <a:avLst/>
          </a:prstGeom>
        </p:spPr>
      </p:pic>
    </p:spTree>
    <p:extLst>
      <p:ext uri="{BB962C8B-B14F-4D97-AF65-F5344CB8AC3E}">
        <p14:creationId xmlns:p14="http://schemas.microsoft.com/office/powerpoint/2010/main" val="110088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0DA6-E34B-4370-A1F3-DF9AF50A5606}"/>
              </a:ext>
            </a:extLst>
          </p:cNvPr>
          <p:cNvSpPr>
            <a:spLocks noGrp="1"/>
          </p:cNvSpPr>
          <p:nvPr>
            <p:ph type="title"/>
          </p:nvPr>
        </p:nvSpPr>
        <p:spPr>
          <a:xfrm>
            <a:off x="677334" y="513907"/>
            <a:ext cx="8596668" cy="1320800"/>
          </a:xfrm>
        </p:spPr>
        <p:txBody>
          <a:bodyPr/>
          <a:lstStyle/>
          <a:p>
            <a:pPr algn="ctr"/>
            <a:r>
              <a:rPr lang="he-IL" dirty="0">
                <a:cs typeface="+mn-cs"/>
              </a:rPr>
              <a:t>ניהול לידים</a:t>
            </a:r>
          </a:p>
        </p:txBody>
      </p:sp>
      <p:sp>
        <p:nvSpPr>
          <p:cNvPr id="3" name="Content Placeholder 2">
            <a:extLst>
              <a:ext uri="{FF2B5EF4-FFF2-40B4-BE49-F238E27FC236}">
                <a16:creationId xmlns:a16="http://schemas.microsoft.com/office/drawing/2014/main" id="{15673859-9919-4971-8819-9024454E1199}"/>
              </a:ext>
            </a:extLst>
          </p:cNvPr>
          <p:cNvSpPr>
            <a:spLocks noGrp="1"/>
          </p:cNvSpPr>
          <p:nvPr>
            <p:ph idx="1"/>
          </p:nvPr>
        </p:nvSpPr>
        <p:spPr>
          <a:xfrm>
            <a:off x="677334" y="1488613"/>
            <a:ext cx="8596668" cy="3880773"/>
          </a:xfrm>
        </p:spPr>
        <p:txBody>
          <a:bodyPr/>
          <a:lstStyle/>
          <a:p>
            <a:r>
              <a:rPr lang="he-IL" dirty="0"/>
              <a:t>ישנן שתי פעולות חשובות העוזרות לנהל עבודה עם לידים באופן יעיל:</a:t>
            </a:r>
          </a:p>
          <a:p>
            <a:pPr marL="0" indent="0">
              <a:buNone/>
            </a:pPr>
            <a:r>
              <a:rPr lang="he-IL" dirty="0"/>
              <a:t> 1. הגדרת מצב פעילות - מצב עבודה/חופשה. </a:t>
            </a:r>
          </a:p>
          <a:p>
            <a:pPr marL="0" indent="0">
              <a:buNone/>
            </a:pPr>
            <a:r>
              <a:rPr lang="he-IL" dirty="0"/>
              <a:t> 2. הגבלת כמות הלידים היומית. </a:t>
            </a:r>
          </a:p>
          <a:p>
            <a:pPr marL="0" indent="0">
              <a:buNone/>
            </a:pPr>
            <a:endParaRPr lang="he-IL" dirty="0"/>
          </a:p>
          <a:p>
            <a:pPr marL="0" indent="0">
              <a:buNone/>
            </a:pPr>
            <a:endParaRPr lang="he-IL" dirty="0"/>
          </a:p>
        </p:txBody>
      </p:sp>
      <p:pic>
        <p:nvPicPr>
          <p:cNvPr id="5" name="Picture 4">
            <a:extLst>
              <a:ext uri="{FF2B5EF4-FFF2-40B4-BE49-F238E27FC236}">
                <a16:creationId xmlns:a16="http://schemas.microsoft.com/office/drawing/2014/main" id="{1C41C8F3-CF11-4C04-A108-644D1A9CB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91" y="2809413"/>
            <a:ext cx="6933398" cy="3996248"/>
          </a:xfrm>
          <a:prstGeom prst="rect">
            <a:avLst/>
          </a:prstGeom>
        </p:spPr>
      </p:pic>
    </p:spTree>
    <p:extLst>
      <p:ext uri="{BB962C8B-B14F-4D97-AF65-F5344CB8AC3E}">
        <p14:creationId xmlns:p14="http://schemas.microsoft.com/office/powerpoint/2010/main" val="200914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5F2A-59B6-4853-9766-A0E47899E749}"/>
              </a:ext>
            </a:extLst>
          </p:cNvPr>
          <p:cNvSpPr>
            <a:spLocks noGrp="1"/>
          </p:cNvSpPr>
          <p:nvPr>
            <p:ph type="title"/>
          </p:nvPr>
        </p:nvSpPr>
        <p:spPr/>
        <p:txBody>
          <a:bodyPr/>
          <a:lstStyle/>
          <a:p>
            <a:pPr algn="ctr"/>
            <a:r>
              <a:rPr lang="he-IL" dirty="0">
                <a:cs typeface="+mn-cs"/>
              </a:rPr>
              <a:t>מצב חופשה/פעיל</a:t>
            </a:r>
            <a:br>
              <a:rPr lang="he-IL" dirty="0">
                <a:cs typeface="+mn-cs"/>
              </a:rPr>
            </a:br>
            <a:endParaRPr lang="he-IL" dirty="0">
              <a:cs typeface="+mn-cs"/>
            </a:endParaRPr>
          </a:p>
        </p:txBody>
      </p:sp>
      <p:sp>
        <p:nvSpPr>
          <p:cNvPr id="4" name="Content Placeholder 3">
            <a:extLst>
              <a:ext uri="{FF2B5EF4-FFF2-40B4-BE49-F238E27FC236}">
                <a16:creationId xmlns:a16="http://schemas.microsoft.com/office/drawing/2014/main" id="{3A518A4B-36E8-4257-8501-31ABC6838566}"/>
              </a:ext>
            </a:extLst>
          </p:cNvPr>
          <p:cNvSpPr>
            <a:spLocks noGrp="1"/>
          </p:cNvSpPr>
          <p:nvPr>
            <p:ph idx="1"/>
          </p:nvPr>
        </p:nvSpPr>
        <p:spPr>
          <a:xfrm>
            <a:off x="677334" y="1488613"/>
            <a:ext cx="8596668" cy="3880773"/>
          </a:xfrm>
        </p:spPr>
        <p:txBody>
          <a:bodyPr>
            <a:normAutofit/>
          </a:bodyPr>
          <a:lstStyle/>
          <a:p>
            <a:r>
              <a:rPr lang="he-IL" sz="1800" dirty="0"/>
              <a:t>במידה ואתם בחופש תוכלו לשנות את מצבכם בלחיצה על שם חבר הרבלייף. במצב זה ידלק אור אדום ולא תקבלו פניות חדשות.</a:t>
            </a:r>
          </a:p>
          <a:p>
            <a:pPr marL="0" indent="0" algn="r">
              <a:buNone/>
            </a:pPr>
            <a:endParaRPr lang="he-IL" sz="1800" dirty="0"/>
          </a:p>
          <a:p>
            <a:r>
              <a:rPr lang="he-IL" dirty="0"/>
              <a:t>מצב חופשה נראה כך:</a:t>
            </a:r>
          </a:p>
          <a:p>
            <a:endParaRPr lang="he-IL" sz="1800" dirty="0"/>
          </a:p>
          <a:p>
            <a:pPr marL="0" indent="0" algn="r">
              <a:buNone/>
            </a:pPr>
            <a:endParaRPr lang="he-IL" sz="1800" dirty="0"/>
          </a:p>
          <a:p>
            <a:pPr marL="0" indent="0" algn="r">
              <a:buNone/>
            </a:pPr>
            <a:endParaRPr lang="he-IL" sz="1800" dirty="0"/>
          </a:p>
        </p:txBody>
      </p:sp>
      <p:pic>
        <p:nvPicPr>
          <p:cNvPr id="8" name="Picture 7">
            <a:extLst>
              <a:ext uri="{FF2B5EF4-FFF2-40B4-BE49-F238E27FC236}">
                <a16:creationId xmlns:a16="http://schemas.microsoft.com/office/drawing/2014/main" id="{B44C252A-66C9-4A79-BED2-6927407AE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1580"/>
            <a:ext cx="9346019" cy="1317564"/>
          </a:xfrm>
          <a:prstGeom prst="rect">
            <a:avLst/>
          </a:prstGeom>
        </p:spPr>
      </p:pic>
    </p:spTree>
    <p:extLst>
      <p:ext uri="{BB962C8B-B14F-4D97-AF65-F5344CB8AC3E}">
        <p14:creationId xmlns:p14="http://schemas.microsoft.com/office/powerpoint/2010/main" val="161849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9CB6-3F68-4812-9F30-6EA9AD63E903}"/>
              </a:ext>
            </a:extLst>
          </p:cNvPr>
          <p:cNvSpPr>
            <a:spLocks noGrp="1"/>
          </p:cNvSpPr>
          <p:nvPr>
            <p:ph type="title"/>
          </p:nvPr>
        </p:nvSpPr>
        <p:spPr>
          <a:xfrm>
            <a:off x="1243004" y="517401"/>
            <a:ext cx="8596668" cy="1320800"/>
          </a:xfrm>
        </p:spPr>
        <p:txBody>
          <a:bodyPr/>
          <a:lstStyle/>
          <a:p>
            <a:pPr algn="ctr"/>
            <a:r>
              <a:rPr lang="he-IL" dirty="0">
                <a:cs typeface="+mn-cs"/>
              </a:rPr>
              <a:t>הגבלת כמות לידים יומית</a:t>
            </a:r>
            <a:br>
              <a:rPr lang="he-IL" dirty="0">
                <a:cs typeface="+mn-cs"/>
              </a:rPr>
            </a:br>
            <a:endParaRPr lang="he-IL" dirty="0">
              <a:cs typeface="+mn-cs"/>
            </a:endParaRPr>
          </a:p>
        </p:txBody>
      </p:sp>
      <p:sp>
        <p:nvSpPr>
          <p:cNvPr id="3" name="Content Placeholder 2">
            <a:extLst>
              <a:ext uri="{FF2B5EF4-FFF2-40B4-BE49-F238E27FC236}">
                <a16:creationId xmlns:a16="http://schemas.microsoft.com/office/drawing/2014/main" id="{851BC1DF-3B62-40C6-B5B0-DB102F72FB8F}"/>
              </a:ext>
            </a:extLst>
          </p:cNvPr>
          <p:cNvSpPr>
            <a:spLocks noGrp="1"/>
          </p:cNvSpPr>
          <p:nvPr>
            <p:ph idx="1"/>
          </p:nvPr>
        </p:nvSpPr>
        <p:spPr>
          <a:xfrm>
            <a:off x="773027" y="1488613"/>
            <a:ext cx="8596668" cy="3880773"/>
          </a:xfrm>
        </p:spPr>
        <p:txBody>
          <a:bodyPr/>
          <a:lstStyle/>
          <a:p>
            <a:r>
              <a:rPr lang="he-IL" sz="1800" dirty="0"/>
              <a:t>ניתן להגביל את כמות הלידים היומית על ידי עדכון המספר במסך ניהול לידים באזור הבא:</a:t>
            </a:r>
          </a:p>
          <a:p>
            <a:pPr marL="0" indent="0" algn="r">
              <a:buNone/>
            </a:pPr>
            <a:endParaRPr lang="he-IL" sz="1800" dirty="0"/>
          </a:p>
          <a:p>
            <a:pPr marL="0" indent="0" algn="r">
              <a:buNone/>
            </a:pPr>
            <a:br>
              <a:rPr lang="he-IL" dirty="0"/>
            </a:br>
            <a:endParaRPr lang="he-IL" dirty="0"/>
          </a:p>
        </p:txBody>
      </p:sp>
      <p:pic>
        <p:nvPicPr>
          <p:cNvPr id="5" name="Picture 4">
            <a:extLst>
              <a:ext uri="{FF2B5EF4-FFF2-40B4-BE49-F238E27FC236}">
                <a16:creationId xmlns:a16="http://schemas.microsoft.com/office/drawing/2014/main" id="{4A95C00E-8B02-4BB2-9EE5-F4923C5C0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29" y="2407616"/>
            <a:ext cx="7630590" cy="4191585"/>
          </a:xfrm>
          <a:prstGeom prst="rect">
            <a:avLst/>
          </a:prstGeom>
        </p:spPr>
      </p:pic>
    </p:spTree>
    <p:extLst>
      <p:ext uri="{BB962C8B-B14F-4D97-AF65-F5344CB8AC3E}">
        <p14:creationId xmlns:p14="http://schemas.microsoft.com/office/powerpoint/2010/main" val="145183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62E3-3708-4125-8D3D-CE1D9867BB5B}"/>
              </a:ext>
            </a:extLst>
          </p:cNvPr>
          <p:cNvSpPr>
            <a:spLocks noGrp="1"/>
          </p:cNvSpPr>
          <p:nvPr>
            <p:ph type="title"/>
          </p:nvPr>
        </p:nvSpPr>
        <p:spPr>
          <a:xfrm>
            <a:off x="677334" y="354419"/>
            <a:ext cx="8596668" cy="1320800"/>
          </a:xfrm>
        </p:spPr>
        <p:txBody>
          <a:bodyPr>
            <a:normAutofit/>
          </a:bodyPr>
          <a:lstStyle/>
          <a:p>
            <a:pPr algn="ctr"/>
            <a:r>
              <a:rPr lang="he-IL" dirty="0">
                <a:cs typeface="+mn-cs"/>
              </a:rPr>
              <a:t>סטטיסטיקה</a:t>
            </a:r>
          </a:p>
        </p:txBody>
      </p:sp>
      <p:sp>
        <p:nvSpPr>
          <p:cNvPr id="3" name="Content Placeholder 2">
            <a:extLst>
              <a:ext uri="{FF2B5EF4-FFF2-40B4-BE49-F238E27FC236}">
                <a16:creationId xmlns:a16="http://schemas.microsoft.com/office/drawing/2014/main" id="{B8FB4C40-5B80-4A84-8717-204486E5748C}"/>
              </a:ext>
            </a:extLst>
          </p:cNvPr>
          <p:cNvSpPr>
            <a:spLocks noGrp="1"/>
          </p:cNvSpPr>
          <p:nvPr>
            <p:ph idx="1"/>
          </p:nvPr>
        </p:nvSpPr>
        <p:spPr>
          <a:xfrm>
            <a:off x="677334" y="1163786"/>
            <a:ext cx="8596668" cy="3880773"/>
          </a:xfrm>
        </p:spPr>
        <p:txBody>
          <a:bodyPr/>
          <a:lstStyle/>
          <a:p>
            <a:r>
              <a:rPr lang="he-IL" dirty="0"/>
              <a:t>כאן תוכלו לצפות במצב הלידים שלכם הכולל את: סך הפניות שהתקבלו, פניות חדשות </a:t>
            </a:r>
          </a:p>
          <a:p>
            <a:pPr marL="0" indent="0">
              <a:buNone/>
            </a:pPr>
            <a:r>
              <a:rPr lang="he-IL" dirty="0"/>
              <a:t>(לידים חדשים שהתקבלו במערכת) אשר צבוע בכתום, פניות שטופלו ופניות בטיפול.</a:t>
            </a:r>
          </a:p>
          <a:p>
            <a:r>
              <a:rPr lang="he-IL" dirty="0"/>
              <a:t>שימו לב שיש לכם כ 24 שעות לטפל בליד, אחרת הוא יועבר לחבר הרבלייף אחר.</a:t>
            </a:r>
          </a:p>
          <a:p>
            <a:pPr marL="0" indent="0">
              <a:buNone/>
            </a:pPr>
            <a:endParaRPr lang="he-IL" dirty="0"/>
          </a:p>
          <a:p>
            <a:endParaRPr lang="he-IL" dirty="0"/>
          </a:p>
        </p:txBody>
      </p:sp>
      <p:pic>
        <p:nvPicPr>
          <p:cNvPr id="4" name="Picture 3">
            <a:extLst>
              <a:ext uri="{FF2B5EF4-FFF2-40B4-BE49-F238E27FC236}">
                <a16:creationId xmlns:a16="http://schemas.microsoft.com/office/drawing/2014/main" id="{CF652EDF-55DF-47E5-AD63-00C41EF9E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63" y="2652050"/>
            <a:ext cx="7783032" cy="3610281"/>
          </a:xfrm>
          <a:prstGeom prst="rect">
            <a:avLst/>
          </a:prstGeom>
        </p:spPr>
      </p:pic>
    </p:spTree>
    <p:extLst>
      <p:ext uri="{BB962C8B-B14F-4D97-AF65-F5344CB8AC3E}">
        <p14:creationId xmlns:p14="http://schemas.microsoft.com/office/powerpoint/2010/main" val="518440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E3F-25DD-468B-9DFE-4DC7DA1088A5}"/>
              </a:ext>
            </a:extLst>
          </p:cNvPr>
          <p:cNvSpPr>
            <a:spLocks noGrp="1"/>
          </p:cNvSpPr>
          <p:nvPr>
            <p:ph type="title"/>
          </p:nvPr>
        </p:nvSpPr>
        <p:spPr>
          <a:xfrm>
            <a:off x="734041" y="167813"/>
            <a:ext cx="8596668" cy="1320800"/>
          </a:xfrm>
        </p:spPr>
        <p:txBody>
          <a:bodyPr>
            <a:normAutofit/>
          </a:bodyPr>
          <a:lstStyle/>
          <a:p>
            <a:pPr algn="ctr"/>
            <a:r>
              <a:rPr lang="he-IL" sz="3200" dirty="0">
                <a:cs typeface="+mn-cs"/>
              </a:rPr>
              <a:t>הפניות שלי, אישור והעברת לידים</a:t>
            </a:r>
          </a:p>
        </p:txBody>
      </p:sp>
      <p:sp>
        <p:nvSpPr>
          <p:cNvPr id="3" name="Content Placeholder 2">
            <a:extLst>
              <a:ext uri="{FF2B5EF4-FFF2-40B4-BE49-F238E27FC236}">
                <a16:creationId xmlns:a16="http://schemas.microsoft.com/office/drawing/2014/main" id="{4E45D226-C1BD-4215-A22D-EB1EE9643E63}"/>
              </a:ext>
            </a:extLst>
          </p:cNvPr>
          <p:cNvSpPr>
            <a:spLocks noGrp="1"/>
          </p:cNvSpPr>
          <p:nvPr>
            <p:ph idx="1"/>
          </p:nvPr>
        </p:nvSpPr>
        <p:spPr>
          <a:xfrm>
            <a:off x="607725" y="869026"/>
            <a:ext cx="8596668" cy="3880773"/>
          </a:xfrm>
        </p:spPr>
        <p:txBody>
          <a:bodyPr>
            <a:normAutofit/>
          </a:bodyPr>
          <a:lstStyle/>
          <a:p>
            <a:r>
              <a:rPr lang="he-IL" sz="1800" dirty="0"/>
              <a:t>סך כל הפניות שקיימות במערכת. ניתנות לסינון לפי סוגי הפניות. פניות חדשות, פניות שטופלו ופניות שבטיפול וכמובן לפי תאריכים.</a:t>
            </a:r>
          </a:p>
          <a:p>
            <a:r>
              <a:rPr lang="he-IL" dirty="0"/>
              <a:t>ניתן לראות שברגע שהתקבל ליד חדש, ניתנת האפשרות לקבל או לבטל את הליד, כמו כן גם לסמן אותו כחשוד.</a:t>
            </a:r>
          </a:p>
          <a:p>
            <a:r>
              <a:rPr lang="he-IL" dirty="0"/>
              <a:t>ניתן להעביר ליד לחבר הרבלייף אחר ממסך "הפניות שלי" על ידי הקלדת מספר הזהות של חבר הרבלייף אליו אתם רוצים להעביר את הליד.</a:t>
            </a:r>
          </a:p>
          <a:p>
            <a:endParaRPr lang="he-IL" dirty="0"/>
          </a:p>
          <a:p>
            <a:endParaRPr lang="he-IL" dirty="0"/>
          </a:p>
          <a:p>
            <a:endParaRPr lang="he-IL" sz="1800" dirty="0"/>
          </a:p>
          <a:p>
            <a:pPr marL="0" indent="0" algn="r">
              <a:buNone/>
            </a:pPr>
            <a:endParaRPr lang="he-IL" dirty="0"/>
          </a:p>
          <a:p>
            <a:pPr marL="0" indent="0" algn="r">
              <a:buNone/>
            </a:pPr>
            <a:endParaRPr lang="he-IL" sz="1800" dirty="0"/>
          </a:p>
          <a:p>
            <a:pPr marL="0" indent="0" algn="r">
              <a:buNone/>
            </a:pPr>
            <a:endParaRPr lang="he-IL" sz="1800" dirty="0"/>
          </a:p>
          <a:p>
            <a:pPr marL="0" indent="0" algn="r">
              <a:buNone/>
            </a:pPr>
            <a:endParaRPr lang="he-IL" sz="1800" dirty="0"/>
          </a:p>
        </p:txBody>
      </p:sp>
      <p:pic>
        <p:nvPicPr>
          <p:cNvPr id="7" name="Picture 6">
            <a:extLst>
              <a:ext uri="{FF2B5EF4-FFF2-40B4-BE49-F238E27FC236}">
                <a16:creationId xmlns:a16="http://schemas.microsoft.com/office/drawing/2014/main" id="{2F381D6F-4BB4-4C04-9DF9-7EBCD23F2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09" y="3343152"/>
            <a:ext cx="7780089" cy="3514848"/>
          </a:xfrm>
          <a:prstGeom prst="rect">
            <a:avLst/>
          </a:prstGeom>
        </p:spPr>
      </p:pic>
    </p:spTree>
    <p:extLst>
      <p:ext uri="{BB962C8B-B14F-4D97-AF65-F5344CB8AC3E}">
        <p14:creationId xmlns:p14="http://schemas.microsoft.com/office/powerpoint/2010/main" val="327197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E2AC-1B65-4689-8F2E-DDCBFC56BBD4}"/>
              </a:ext>
            </a:extLst>
          </p:cNvPr>
          <p:cNvSpPr>
            <a:spLocks noGrp="1"/>
          </p:cNvSpPr>
          <p:nvPr>
            <p:ph type="title"/>
          </p:nvPr>
        </p:nvSpPr>
        <p:spPr>
          <a:xfrm>
            <a:off x="804925" y="428847"/>
            <a:ext cx="8596668" cy="1320800"/>
          </a:xfrm>
        </p:spPr>
        <p:txBody>
          <a:bodyPr/>
          <a:lstStyle/>
          <a:p>
            <a:pPr algn="ctr"/>
            <a:r>
              <a:rPr lang="he-IL" dirty="0">
                <a:latin typeface="Gisha (Body)"/>
                <a:cs typeface="+mn-cs"/>
              </a:rPr>
              <a:t>יצירת דוחות</a:t>
            </a:r>
          </a:p>
        </p:txBody>
      </p:sp>
      <p:sp>
        <p:nvSpPr>
          <p:cNvPr id="3" name="Content Placeholder 2">
            <a:extLst>
              <a:ext uri="{FF2B5EF4-FFF2-40B4-BE49-F238E27FC236}">
                <a16:creationId xmlns:a16="http://schemas.microsoft.com/office/drawing/2014/main" id="{2BCB6854-0A33-4EC9-AE47-45262EA566C9}"/>
              </a:ext>
            </a:extLst>
          </p:cNvPr>
          <p:cNvSpPr>
            <a:spLocks noGrp="1"/>
          </p:cNvSpPr>
          <p:nvPr>
            <p:ph idx="1"/>
          </p:nvPr>
        </p:nvSpPr>
        <p:spPr>
          <a:xfrm>
            <a:off x="677334" y="1488613"/>
            <a:ext cx="8596668" cy="3880773"/>
          </a:xfrm>
        </p:spPr>
        <p:txBody>
          <a:bodyPr/>
          <a:lstStyle/>
          <a:p>
            <a:r>
              <a:rPr lang="he-IL" dirty="0"/>
              <a:t>המערכת מאפשרת לייצא קובץ אקסל (בתחתית העמוד בצד שמאל) הכולל את נתוני הפניות. </a:t>
            </a:r>
          </a:p>
        </p:txBody>
      </p:sp>
      <p:pic>
        <p:nvPicPr>
          <p:cNvPr id="5" name="Picture 4">
            <a:extLst>
              <a:ext uri="{FF2B5EF4-FFF2-40B4-BE49-F238E27FC236}">
                <a16:creationId xmlns:a16="http://schemas.microsoft.com/office/drawing/2014/main" id="{C9688852-D252-448D-8306-B5851A3F2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26" y="2261353"/>
            <a:ext cx="8893876" cy="4362731"/>
          </a:xfrm>
          <a:prstGeom prst="rect">
            <a:avLst/>
          </a:prstGeom>
        </p:spPr>
      </p:pic>
    </p:spTree>
    <p:extLst>
      <p:ext uri="{BB962C8B-B14F-4D97-AF65-F5344CB8AC3E}">
        <p14:creationId xmlns:p14="http://schemas.microsoft.com/office/powerpoint/2010/main" val="270901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64D1-35F9-4A24-AA40-64D100CE09AE}"/>
              </a:ext>
            </a:extLst>
          </p:cNvPr>
          <p:cNvSpPr>
            <a:spLocks noGrp="1"/>
          </p:cNvSpPr>
          <p:nvPr>
            <p:ph type="title"/>
          </p:nvPr>
        </p:nvSpPr>
        <p:spPr>
          <a:xfrm>
            <a:off x="677334" y="444007"/>
            <a:ext cx="8596668" cy="1320800"/>
          </a:xfrm>
        </p:spPr>
        <p:txBody>
          <a:bodyPr/>
          <a:lstStyle/>
          <a:p>
            <a:pPr algn="ctr"/>
            <a:r>
              <a:rPr lang="he-IL" dirty="0">
                <a:cs typeface="+mn-cs"/>
              </a:rPr>
              <a:t>אזור 'עזרה'</a:t>
            </a:r>
          </a:p>
        </p:txBody>
      </p:sp>
      <p:sp>
        <p:nvSpPr>
          <p:cNvPr id="3" name="Content Placeholder 2">
            <a:extLst>
              <a:ext uri="{FF2B5EF4-FFF2-40B4-BE49-F238E27FC236}">
                <a16:creationId xmlns:a16="http://schemas.microsoft.com/office/drawing/2014/main" id="{5DDA9D9E-563B-4C3C-B2C9-18B85848BA4C}"/>
              </a:ext>
            </a:extLst>
          </p:cNvPr>
          <p:cNvSpPr>
            <a:spLocks noGrp="1"/>
          </p:cNvSpPr>
          <p:nvPr>
            <p:ph idx="1"/>
          </p:nvPr>
        </p:nvSpPr>
        <p:spPr>
          <a:xfrm>
            <a:off x="677334" y="1299352"/>
            <a:ext cx="8596668" cy="3880773"/>
          </a:xfrm>
        </p:spPr>
        <p:txBody>
          <a:bodyPr/>
          <a:lstStyle/>
          <a:p>
            <a:r>
              <a:rPr lang="he-IL" dirty="0"/>
              <a:t>במידה ונתקלתם בתקלה</a:t>
            </a:r>
            <a:r>
              <a:rPr lang="en-US" dirty="0"/>
              <a:t>/</a:t>
            </a:r>
            <a:r>
              <a:rPr lang="he-IL" dirty="0"/>
              <a:t>יש לכם שאלות, בחלק זה ניתן למעשה לקבל תזכורת ומידע נוסף בנוגע להתנהלות במערכת.</a:t>
            </a:r>
          </a:p>
          <a:p>
            <a:r>
              <a:rPr lang="he-IL" dirty="0"/>
              <a:t>שימו לב, מדובר במידע בסיסי והוא כבר כלול במצגת הנוכחית.</a:t>
            </a:r>
          </a:p>
          <a:p>
            <a:endParaRPr lang="he-IL" dirty="0"/>
          </a:p>
          <a:p>
            <a:endParaRPr lang="he-IL" dirty="0"/>
          </a:p>
        </p:txBody>
      </p:sp>
      <p:pic>
        <p:nvPicPr>
          <p:cNvPr id="5" name="Picture 4">
            <a:extLst>
              <a:ext uri="{FF2B5EF4-FFF2-40B4-BE49-F238E27FC236}">
                <a16:creationId xmlns:a16="http://schemas.microsoft.com/office/drawing/2014/main" id="{FA295A70-41BC-40CE-8B8B-F33BA888F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66" y="2623545"/>
            <a:ext cx="8167853" cy="4139513"/>
          </a:xfrm>
          <a:prstGeom prst="rect">
            <a:avLst/>
          </a:prstGeom>
        </p:spPr>
      </p:pic>
    </p:spTree>
    <p:extLst>
      <p:ext uri="{BB962C8B-B14F-4D97-AF65-F5344CB8AC3E}">
        <p14:creationId xmlns:p14="http://schemas.microsoft.com/office/powerpoint/2010/main" val="72216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CD3E-35A4-4901-95CF-BDAAD88FE986}"/>
              </a:ext>
            </a:extLst>
          </p:cNvPr>
          <p:cNvSpPr>
            <a:spLocks noGrp="1"/>
          </p:cNvSpPr>
          <p:nvPr>
            <p:ph type="title"/>
          </p:nvPr>
        </p:nvSpPr>
        <p:spPr>
          <a:xfrm>
            <a:off x="795670" y="223284"/>
            <a:ext cx="10325986" cy="1456660"/>
          </a:xfrm>
        </p:spPr>
        <p:txBody>
          <a:bodyPr/>
          <a:lstStyle/>
          <a:p>
            <a:pPr algn="ctr"/>
            <a:r>
              <a:rPr lang="he-IL" dirty="0">
                <a:cs typeface="+mn-cs"/>
              </a:rPr>
              <a:t>מערכת לידים - פרטי גישה</a:t>
            </a:r>
          </a:p>
        </p:txBody>
      </p:sp>
      <p:sp>
        <p:nvSpPr>
          <p:cNvPr id="3" name="Content Placeholder 2">
            <a:extLst>
              <a:ext uri="{FF2B5EF4-FFF2-40B4-BE49-F238E27FC236}">
                <a16:creationId xmlns:a16="http://schemas.microsoft.com/office/drawing/2014/main" id="{F83F43B9-5CE8-4DB0-B6CB-6D75B844E275}"/>
              </a:ext>
            </a:extLst>
          </p:cNvPr>
          <p:cNvSpPr>
            <a:spLocks noGrp="1"/>
          </p:cNvSpPr>
          <p:nvPr>
            <p:ph idx="1"/>
          </p:nvPr>
        </p:nvSpPr>
        <p:spPr>
          <a:xfrm>
            <a:off x="-1128823" y="637953"/>
            <a:ext cx="10515600" cy="4752210"/>
          </a:xfrm>
        </p:spPr>
        <p:txBody>
          <a:bodyPr>
            <a:normAutofit fontScale="25000" lnSpcReduction="20000"/>
          </a:bodyPr>
          <a:lstStyle/>
          <a:p>
            <a:pPr marL="0" indent="0" algn="r">
              <a:buNone/>
            </a:pPr>
            <a:endParaRPr lang="he-IL" sz="7200" dirty="0"/>
          </a:p>
          <a:p>
            <a:r>
              <a:rPr lang="he-IL" sz="7200" b="1" dirty="0"/>
              <a:t>פרטי גישה: </a:t>
            </a:r>
            <a:r>
              <a:rPr lang="he-IL" sz="7200" dirty="0"/>
              <a:t>פרטי הגישה הראשוניים יסופקו על ידי מנהלת חברי הרבלייף.</a:t>
            </a:r>
          </a:p>
          <a:p>
            <a:pPr marL="0" indent="0" algn="r">
              <a:buNone/>
            </a:pPr>
            <a:endParaRPr lang="he-IL" sz="7200" dirty="0"/>
          </a:p>
          <a:p>
            <a:r>
              <a:rPr lang="he-IL" sz="7200" dirty="0"/>
              <a:t>הגישה תתבצע באמצעות דוא"ל וסיסמא דרך קישור הגישה הנ"ל</a:t>
            </a:r>
          </a:p>
          <a:p>
            <a:pPr marL="0" indent="0" algn="r">
              <a:buNone/>
            </a:pPr>
            <a:r>
              <a:rPr lang="en-US" sz="7200" dirty="0"/>
              <a:t> </a:t>
            </a:r>
            <a:r>
              <a:rPr lang="en-US" sz="7200" u="sng" dirty="0">
                <a:hlinkClick r:id="rId2"/>
              </a:rPr>
              <a:t>http://www.ad-sync.info/herbalife</a:t>
            </a:r>
            <a:endParaRPr lang="he-IL" sz="7200" dirty="0"/>
          </a:p>
          <a:p>
            <a:pPr marL="0" indent="0" algn="r">
              <a:buNone/>
            </a:pPr>
            <a:endParaRPr lang="he-IL" sz="7200" dirty="0"/>
          </a:p>
          <a:p>
            <a:pPr marL="0" indent="0" algn="r">
              <a:buNone/>
            </a:pPr>
            <a:endParaRPr lang="he-IL" sz="7200" dirty="0"/>
          </a:p>
          <a:p>
            <a:pPr marL="0" indent="0" algn="r">
              <a:buNone/>
            </a:pPr>
            <a:endParaRPr lang="he-IL" sz="7200" dirty="0"/>
          </a:p>
          <a:p>
            <a:pPr marL="0" indent="0" algn="r">
              <a:buNone/>
            </a:pPr>
            <a:br>
              <a:rPr lang="en-US" sz="7200" dirty="0"/>
            </a:br>
            <a:endParaRPr lang="en-US" sz="7200"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r>
              <a:rPr lang="he-IL" dirty="0"/>
              <a:t>.</a:t>
            </a:r>
          </a:p>
          <a:p>
            <a:pPr marL="0" indent="0" algn="r">
              <a:buNone/>
            </a:pPr>
            <a:br>
              <a:rPr lang="he-IL" dirty="0"/>
            </a:br>
            <a:endParaRPr lang="he-IL" dirty="0"/>
          </a:p>
        </p:txBody>
      </p:sp>
      <p:pic>
        <p:nvPicPr>
          <p:cNvPr id="7" name="Picture 6">
            <a:extLst>
              <a:ext uri="{FF2B5EF4-FFF2-40B4-BE49-F238E27FC236}">
                <a16:creationId xmlns:a16="http://schemas.microsoft.com/office/drawing/2014/main" id="{9BDD87CF-AA64-43EC-907F-95DACA80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8933"/>
            <a:ext cx="7506587" cy="4289067"/>
          </a:xfrm>
          <a:prstGeom prst="rect">
            <a:avLst/>
          </a:prstGeom>
        </p:spPr>
      </p:pic>
    </p:spTree>
    <p:extLst>
      <p:ext uri="{BB962C8B-B14F-4D97-AF65-F5344CB8AC3E}">
        <p14:creationId xmlns:p14="http://schemas.microsoft.com/office/powerpoint/2010/main" val="302999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884A-86D0-4083-8039-27C3AB0F57F1}"/>
              </a:ext>
            </a:extLst>
          </p:cNvPr>
          <p:cNvSpPr>
            <a:spLocks noGrp="1"/>
          </p:cNvSpPr>
          <p:nvPr>
            <p:ph type="title"/>
          </p:nvPr>
        </p:nvSpPr>
        <p:spPr/>
        <p:txBody>
          <a:bodyPr>
            <a:normAutofit/>
          </a:bodyPr>
          <a:lstStyle/>
          <a:p>
            <a:pPr algn="ctr"/>
            <a:r>
              <a:rPr lang="he-IL" dirty="0">
                <a:cs typeface="+mn-cs"/>
              </a:rPr>
              <a:t>בר ניווט עליון</a:t>
            </a:r>
          </a:p>
        </p:txBody>
      </p:sp>
      <p:sp>
        <p:nvSpPr>
          <p:cNvPr id="3" name="Content Placeholder 2">
            <a:extLst>
              <a:ext uri="{FF2B5EF4-FFF2-40B4-BE49-F238E27FC236}">
                <a16:creationId xmlns:a16="http://schemas.microsoft.com/office/drawing/2014/main" id="{63298895-5CFA-4952-8F98-76B954BF9CEB}"/>
              </a:ext>
            </a:extLst>
          </p:cNvPr>
          <p:cNvSpPr>
            <a:spLocks noGrp="1"/>
          </p:cNvSpPr>
          <p:nvPr>
            <p:ph idx="1"/>
          </p:nvPr>
        </p:nvSpPr>
        <p:spPr>
          <a:xfrm>
            <a:off x="677334" y="1781544"/>
            <a:ext cx="8596668" cy="3880773"/>
          </a:xfrm>
        </p:spPr>
        <p:txBody>
          <a:bodyPr>
            <a:normAutofit/>
          </a:bodyPr>
          <a:lstStyle/>
          <a:p>
            <a:r>
              <a:rPr lang="he-IL" dirty="0"/>
              <a:t>לאחר הכניסה תוכלו לראות את שם חבר הרבלייף ומספר הזהות בבר הניווט העליון.</a:t>
            </a:r>
          </a:p>
          <a:p>
            <a:r>
              <a:rPr lang="he-IL" dirty="0"/>
              <a:t>בר הניווט העליון מאפשר לכם צפייה בכל הנתונים הרלוונטיים כדי לנהל בצורה יעילה את הלידים שלכם. </a:t>
            </a:r>
          </a:p>
          <a:p>
            <a:r>
              <a:rPr lang="he-IL" dirty="0"/>
              <a:t>בר הניווט כולל פניות חדשות, כתבות לשיתוף, סטטיסטיקה, עדכון פרטים אישיים ובחירת שפה.</a:t>
            </a:r>
          </a:p>
          <a:p>
            <a:endParaRPr lang="he-IL" dirty="0"/>
          </a:p>
          <a:p>
            <a:endParaRPr lang="he-IL" dirty="0"/>
          </a:p>
          <a:p>
            <a:endParaRPr lang="he-IL" dirty="0"/>
          </a:p>
          <a:p>
            <a:pPr marL="0" indent="0">
              <a:buNone/>
            </a:pPr>
            <a:br>
              <a:rPr lang="he-IL" dirty="0"/>
            </a:br>
            <a:br>
              <a:rPr lang="he-IL" dirty="0"/>
            </a:br>
            <a:endParaRPr lang="he-IL" dirty="0"/>
          </a:p>
        </p:txBody>
      </p:sp>
    </p:spTree>
    <p:extLst>
      <p:ext uri="{BB962C8B-B14F-4D97-AF65-F5344CB8AC3E}">
        <p14:creationId xmlns:p14="http://schemas.microsoft.com/office/powerpoint/2010/main" val="274244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63C4-7213-4125-B11B-0DA275D23D72}"/>
              </a:ext>
            </a:extLst>
          </p:cNvPr>
          <p:cNvSpPr>
            <a:spLocks noGrp="1"/>
          </p:cNvSpPr>
          <p:nvPr>
            <p:ph type="title"/>
          </p:nvPr>
        </p:nvSpPr>
        <p:spPr>
          <a:xfrm>
            <a:off x="677334" y="460745"/>
            <a:ext cx="8596668" cy="1320800"/>
          </a:xfrm>
        </p:spPr>
        <p:txBody>
          <a:bodyPr>
            <a:normAutofit fontScale="90000"/>
          </a:bodyPr>
          <a:lstStyle/>
          <a:p>
            <a:pPr algn="ctr"/>
            <a:r>
              <a:rPr lang="he-IL" dirty="0">
                <a:cs typeface="+mn-cs"/>
              </a:rPr>
              <a:t>עדכון פרטים אישיים</a:t>
            </a:r>
            <a:br>
              <a:rPr lang="he-IL" dirty="0">
                <a:cs typeface="+mn-cs"/>
              </a:rPr>
            </a:br>
            <a:br>
              <a:rPr lang="he-IL" dirty="0">
                <a:cs typeface="+mn-cs"/>
              </a:rPr>
            </a:br>
            <a:br>
              <a:rPr lang="he-IL" dirty="0">
                <a:cs typeface="+mn-cs"/>
              </a:rPr>
            </a:br>
            <a:br>
              <a:rPr lang="he-IL" dirty="0">
                <a:cs typeface="+mn-cs"/>
              </a:rPr>
            </a:br>
            <a:br>
              <a:rPr lang="he-IL" dirty="0">
                <a:cs typeface="+mn-cs"/>
              </a:rPr>
            </a:br>
            <a:r>
              <a:rPr lang="he-IL" dirty="0">
                <a:cs typeface="+mn-cs"/>
              </a:rPr>
              <a:t>    </a:t>
            </a:r>
            <a:br>
              <a:rPr lang="he-IL" dirty="0">
                <a:cs typeface="+mn-cs"/>
              </a:rPr>
            </a:br>
            <a:br>
              <a:rPr lang="he-IL" dirty="0">
                <a:cs typeface="+mn-cs"/>
              </a:rPr>
            </a:br>
            <a:br>
              <a:rPr lang="he-IL" sz="2000" dirty="0">
                <a:solidFill>
                  <a:schemeClr val="tx1"/>
                </a:solidFill>
                <a:cs typeface="+mn-cs"/>
              </a:rPr>
            </a:br>
            <a:endParaRPr lang="he-IL" dirty="0">
              <a:cs typeface="+mn-cs"/>
            </a:endParaRPr>
          </a:p>
        </p:txBody>
      </p:sp>
      <p:sp>
        <p:nvSpPr>
          <p:cNvPr id="3" name="Content Placeholder 2">
            <a:extLst>
              <a:ext uri="{FF2B5EF4-FFF2-40B4-BE49-F238E27FC236}">
                <a16:creationId xmlns:a16="http://schemas.microsoft.com/office/drawing/2014/main" id="{B1748010-1442-4B3D-8C43-79EEF0EEB61A}"/>
              </a:ext>
            </a:extLst>
          </p:cNvPr>
          <p:cNvSpPr>
            <a:spLocks noGrp="1"/>
          </p:cNvSpPr>
          <p:nvPr>
            <p:ph idx="1"/>
          </p:nvPr>
        </p:nvSpPr>
        <p:spPr>
          <a:xfrm>
            <a:off x="677334" y="1488613"/>
            <a:ext cx="8596668" cy="3880773"/>
          </a:xfrm>
        </p:spPr>
        <p:txBody>
          <a:bodyPr/>
          <a:lstStyle/>
          <a:p>
            <a:r>
              <a:rPr lang="he-IL" dirty="0"/>
              <a:t>לחיצה על שם חבר הרבלייף תעביר אתכם לעמוד בו תוכלו לעדכן פרטים אישיים.</a:t>
            </a:r>
          </a:p>
          <a:p>
            <a:r>
              <a:rPr lang="he-IL" dirty="0"/>
              <a:t>כתובת הדוא"ל שלכם לא ניתנת לשינוי לאחר ההרשמה הראשונית.</a:t>
            </a:r>
          </a:p>
          <a:p>
            <a:endParaRPr lang="he-IL" dirty="0"/>
          </a:p>
          <a:p>
            <a:endParaRPr lang="he-IL" dirty="0"/>
          </a:p>
          <a:p>
            <a:endParaRPr lang="he-IL" dirty="0"/>
          </a:p>
        </p:txBody>
      </p:sp>
      <p:pic>
        <p:nvPicPr>
          <p:cNvPr id="4" name="Content Placeholder 3">
            <a:extLst>
              <a:ext uri="{FF2B5EF4-FFF2-40B4-BE49-F238E27FC236}">
                <a16:creationId xmlns:a16="http://schemas.microsoft.com/office/drawing/2014/main" id="{7000DEE5-8E3D-4B23-B89B-3E26A6A7D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08" y="2468933"/>
            <a:ext cx="6274175" cy="4303823"/>
          </a:xfrm>
          <a:prstGeom prst="rect">
            <a:avLst/>
          </a:prstGeom>
        </p:spPr>
      </p:pic>
    </p:spTree>
    <p:extLst>
      <p:ext uri="{BB962C8B-B14F-4D97-AF65-F5344CB8AC3E}">
        <p14:creationId xmlns:p14="http://schemas.microsoft.com/office/powerpoint/2010/main" val="291371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2854-7178-45D8-A002-A9AFAE0E9EA5}"/>
              </a:ext>
            </a:extLst>
          </p:cNvPr>
          <p:cNvSpPr>
            <a:spLocks noGrp="1"/>
          </p:cNvSpPr>
          <p:nvPr>
            <p:ph type="title"/>
          </p:nvPr>
        </p:nvSpPr>
        <p:spPr>
          <a:xfrm>
            <a:off x="677334" y="212651"/>
            <a:ext cx="8596668" cy="1717749"/>
          </a:xfrm>
        </p:spPr>
        <p:txBody>
          <a:bodyPr/>
          <a:lstStyle/>
          <a:p>
            <a:pPr algn="ctr"/>
            <a:r>
              <a:rPr lang="he-IL" dirty="0">
                <a:cs typeface="+mn-cs"/>
              </a:rPr>
              <a:t>שינוי סיסמה</a:t>
            </a:r>
            <a:br>
              <a:rPr lang="he-IL" dirty="0">
                <a:cs typeface="+mn-cs"/>
              </a:rPr>
            </a:br>
            <a:endParaRPr lang="he-IL" dirty="0">
              <a:cs typeface="+mn-cs"/>
            </a:endParaRPr>
          </a:p>
        </p:txBody>
      </p:sp>
      <p:sp>
        <p:nvSpPr>
          <p:cNvPr id="3" name="Content Placeholder 2">
            <a:extLst>
              <a:ext uri="{FF2B5EF4-FFF2-40B4-BE49-F238E27FC236}">
                <a16:creationId xmlns:a16="http://schemas.microsoft.com/office/drawing/2014/main" id="{806D9381-A110-46A1-A2D6-64D9D864DE67}"/>
              </a:ext>
            </a:extLst>
          </p:cNvPr>
          <p:cNvSpPr>
            <a:spLocks noGrp="1"/>
          </p:cNvSpPr>
          <p:nvPr>
            <p:ph idx="1"/>
          </p:nvPr>
        </p:nvSpPr>
        <p:spPr>
          <a:xfrm>
            <a:off x="-958703" y="1073887"/>
            <a:ext cx="10400415" cy="5060547"/>
          </a:xfrm>
        </p:spPr>
        <p:txBody>
          <a:bodyPr>
            <a:normAutofit/>
          </a:bodyPr>
          <a:lstStyle/>
          <a:p>
            <a:r>
              <a:rPr lang="he-IL" sz="1800" dirty="0"/>
              <a:t>ניתן בכל עת ואף מומלץ לשנות את הסיסמה הראשונית. </a:t>
            </a:r>
          </a:p>
          <a:p>
            <a:r>
              <a:rPr lang="he-IL" sz="1800" dirty="0"/>
              <a:t>כאמור, לחיצה על שם חבר הרבלייף תעביר אתכם לעמוד בו תוכלו לעדכן פרטים אישיים וגם </a:t>
            </a:r>
          </a:p>
          <a:p>
            <a:pPr marL="0" indent="0">
              <a:buNone/>
            </a:pPr>
            <a:r>
              <a:rPr lang="he-IL" sz="1800" dirty="0"/>
              <a:t>      את הסיסמה </a:t>
            </a:r>
            <a:r>
              <a:rPr lang="he-IL" dirty="0"/>
              <a:t>בתחתית הדף</a:t>
            </a:r>
            <a:r>
              <a:rPr lang="he-IL" sz="1800" dirty="0"/>
              <a:t>. </a:t>
            </a:r>
          </a:p>
          <a:p>
            <a:pPr marL="0" indent="0" algn="r">
              <a:buNone/>
            </a:pPr>
            <a:endParaRPr lang="he-IL" sz="1800" dirty="0"/>
          </a:p>
          <a:p>
            <a:pPr marL="0" indent="0" algn="r">
              <a:buNone/>
            </a:pPr>
            <a:endParaRPr lang="he-IL" sz="1800" dirty="0"/>
          </a:p>
          <a:p>
            <a:pPr marL="0" indent="0" algn="r">
              <a:buNone/>
            </a:pPr>
            <a:endParaRPr lang="he-IL" sz="1800" dirty="0"/>
          </a:p>
          <a:p>
            <a:pPr marL="0" indent="0" algn="r">
              <a:buNone/>
            </a:pPr>
            <a:endParaRPr lang="he-IL" sz="1800" dirty="0"/>
          </a:p>
        </p:txBody>
      </p:sp>
      <p:pic>
        <p:nvPicPr>
          <p:cNvPr id="6" name="Picture 5">
            <a:extLst>
              <a:ext uri="{FF2B5EF4-FFF2-40B4-BE49-F238E27FC236}">
                <a16:creationId xmlns:a16="http://schemas.microsoft.com/office/drawing/2014/main" id="{43DDA6D7-393A-46FF-9E03-B60548041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05" y="2692672"/>
            <a:ext cx="7456397" cy="3963310"/>
          </a:xfrm>
          <a:prstGeom prst="rect">
            <a:avLst/>
          </a:prstGeom>
        </p:spPr>
      </p:pic>
    </p:spTree>
    <p:extLst>
      <p:ext uri="{BB962C8B-B14F-4D97-AF65-F5344CB8AC3E}">
        <p14:creationId xmlns:p14="http://schemas.microsoft.com/office/powerpoint/2010/main" val="61090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79A2-D6F1-41EF-B953-A819CF784A8A}"/>
              </a:ext>
            </a:extLst>
          </p:cNvPr>
          <p:cNvSpPr>
            <a:spLocks noGrp="1"/>
          </p:cNvSpPr>
          <p:nvPr>
            <p:ph type="title"/>
          </p:nvPr>
        </p:nvSpPr>
        <p:spPr>
          <a:xfrm>
            <a:off x="838200" y="1"/>
            <a:ext cx="10368516" cy="1690688"/>
          </a:xfrm>
        </p:spPr>
        <p:txBody>
          <a:bodyPr/>
          <a:lstStyle/>
          <a:p>
            <a:pPr algn="ctr"/>
            <a:r>
              <a:rPr lang="he-IL" dirty="0">
                <a:cs typeface="+mn-cs"/>
              </a:rPr>
              <a:t>         מסך כניסה </a:t>
            </a:r>
            <a:r>
              <a:rPr lang="en-US" dirty="0">
                <a:cs typeface="+mn-cs"/>
              </a:rPr>
              <a:t> </a:t>
            </a:r>
            <a:endParaRPr lang="he-IL" dirty="0">
              <a:cs typeface="+mn-cs"/>
            </a:endParaRPr>
          </a:p>
        </p:txBody>
      </p:sp>
      <p:sp>
        <p:nvSpPr>
          <p:cNvPr id="3" name="Content Placeholder 2">
            <a:extLst>
              <a:ext uri="{FF2B5EF4-FFF2-40B4-BE49-F238E27FC236}">
                <a16:creationId xmlns:a16="http://schemas.microsoft.com/office/drawing/2014/main" id="{369B527A-E21C-4139-B448-9FC072140D5F}"/>
              </a:ext>
            </a:extLst>
          </p:cNvPr>
          <p:cNvSpPr>
            <a:spLocks noGrp="1"/>
          </p:cNvSpPr>
          <p:nvPr>
            <p:ph idx="1"/>
          </p:nvPr>
        </p:nvSpPr>
        <p:spPr>
          <a:xfrm>
            <a:off x="-990600" y="701862"/>
            <a:ext cx="10251558" cy="5143318"/>
          </a:xfrm>
        </p:spPr>
        <p:txBody>
          <a:bodyPr>
            <a:normAutofit/>
          </a:bodyPr>
          <a:lstStyle/>
          <a:p>
            <a:r>
              <a:rPr lang="he-IL" dirty="0"/>
              <a:t>במסך זה ניתן לצפות בכתבות אחרונות שעלו לאתר "אורח חיים 7/24" להתעדכן בנתונים</a:t>
            </a:r>
          </a:p>
          <a:p>
            <a:pPr marL="0" indent="0">
              <a:buNone/>
            </a:pPr>
            <a:r>
              <a:rPr lang="he-IL" dirty="0"/>
              <a:t>      סטטיסטיים, לקבל הפניות ולנהל את הפרטים האישיים שלכם.</a:t>
            </a:r>
            <a:endParaRPr lang="en-US" dirty="0"/>
          </a:p>
          <a:p>
            <a:r>
              <a:rPr lang="he-IL" sz="1800" dirty="0"/>
              <a:t>מומלץ לשתף את הכתבות על מנת לגייס לידים חדשים של חברי הרבלייף ולהפיץ את אתר.</a:t>
            </a:r>
            <a:endParaRPr lang="en-US" sz="1800" dirty="0"/>
          </a:p>
          <a:p>
            <a:r>
              <a:rPr lang="he-IL" sz="1800" dirty="0"/>
              <a:t>בלחיצה על 'הצג הכל' תוכלו לראות כתבות נוספות.</a:t>
            </a:r>
          </a:p>
          <a:p>
            <a:pPr marL="0" indent="0" algn="r">
              <a:buNone/>
            </a:pPr>
            <a:endParaRPr lang="he-IL" sz="1800" dirty="0"/>
          </a:p>
          <a:p>
            <a:pPr marL="0" indent="0" algn="r">
              <a:buNone/>
            </a:pPr>
            <a:endParaRPr lang="he-IL" sz="1800" dirty="0"/>
          </a:p>
          <a:p>
            <a:pPr marL="0" indent="0" algn="r">
              <a:buNone/>
            </a:pPr>
            <a:r>
              <a:rPr lang="he-IL" sz="1800" dirty="0"/>
              <a:t> </a:t>
            </a:r>
          </a:p>
        </p:txBody>
      </p:sp>
      <p:pic>
        <p:nvPicPr>
          <p:cNvPr id="7" name="Picture 6">
            <a:extLst>
              <a:ext uri="{FF2B5EF4-FFF2-40B4-BE49-F238E27FC236}">
                <a16:creationId xmlns:a16="http://schemas.microsoft.com/office/drawing/2014/main" id="{80F75AC1-F64E-4049-A2B1-F2F125B0D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94" y="2368277"/>
            <a:ext cx="7718140" cy="4489722"/>
          </a:xfrm>
          <a:prstGeom prst="rect">
            <a:avLst/>
          </a:prstGeom>
        </p:spPr>
      </p:pic>
    </p:spTree>
    <p:extLst>
      <p:ext uri="{BB962C8B-B14F-4D97-AF65-F5344CB8AC3E}">
        <p14:creationId xmlns:p14="http://schemas.microsoft.com/office/powerpoint/2010/main" val="73673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4FCA-03F5-4E68-87B6-4E68330B1D4D}"/>
              </a:ext>
            </a:extLst>
          </p:cNvPr>
          <p:cNvSpPr>
            <a:spLocks noGrp="1"/>
          </p:cNvSpPr>
          <p:nvPr>
            <p:ph type="title"/>
          </p:nvPr>
        </p:nvSpPr>
        <p:spPr>
          <a:xfrm>
            <a:off x="677334" y="173665"/>
            <a:ext cx="8596668" cy="1320800"/>
          </a:xfrm>
        </p:spPr>
        <p:txBody>
          <a:bodyPr/>
          <a:lstStyle/>
          <a:p>
            <a:pPr algn="ctr"/>
            <a:r>
              <a:rPr lang="he-IL" dirty="0">
                <a:cs typeface="+mn-cs"/>
              </a:rPr>
              <a:t>כיצד הלידים מתקבלים</a:t>
            </a:r>
          </a:p>
        </p:txBody>
      </p:sp>
      <p:sp>
        <p:nvSpPr>
          <p:cNvPr id="3" name="Content Placeholder 2">
            <a:extLst>
              <a:ext uri="{FF2B5EF4-FFF2-40B4-BE49-F238E27FC236}">
                <a16:creationId xmlns:a16="http://schemas.microsoft.com/office/drawing/2014/main" id="{39781833-7E3D-4EEB-AACF-9D1CA05FB27C}"/>
              </a:ext>
            </a:extLst>
          </p:cNvPr>
          <p:cNvSpPr>
            <a:spLocks noGrp="1"/>
          </p:cNvSpPr>
          <p:nvPr>
            <p:ph idx="1"/>
          </p:nvPr>
        </p:nvSpPr>
        <p:spPr>
          <a:xfrm>
            <a:off x="677334" y="1214291"/>
            <a:ext cx="8596668" cy="3880773"/>
          </a:xfrm>
        </p:spPr>
        <p:txBody>
          <a:bodyPr/>
          <a:lstStyle/>
          <a:p>
            <a:r>
              <a:rPr lang="he-IL" dirty="0"/>
              <a:t>ליד מועבר אוטומטית באמצעות המערכת לחבר הרבלייף (בהתאם להגדרות הפנייה).</a:t>
            </a:r>
          </a:p>
          <a:p>
            <a:pPr>
              <a:buFont typeface="Wingdings" panose="05000000000000000000" pitchFamily="2" charset="2"/>
              <a:buChar char="§"/>
            </a:pPr>
            <a:r>
              <a:rPr lang="he-IL" dirty="0"/>
              <a:t>איך זה עובד?</a:t>
            </a:r>
          </a:p>
          <a:p>
            <a:pPr>
              <a:buFont typeface="+mj-lt"/>
              <a:buAutoNum type="arabicPeriod"/>
            </a:pPr>
            <a:r>
              <a:rPr lang="he-IL" dirty="0"/>
              <a:t>הלקוח הפוטנציאלי קורא מאמר באתר התוכן "אורח חיים 7/24 "ומתעניין בקבלת ייעוץ.</a:t>
            </a:r>
          </a:p>
          <a:p>
            <a:pPr>
              <a:buFont typeface="+mj-lt"/>
              <a:buAutoNum type="arabicPeriod"/>
            </a:pPr>
            <a:r>
              <a:rPr lang="he-IL" dirty="0"/>
              <a:t>הלקוח מקליק על באנר "צור קשר" המופיע בכל פוסט ובכל עמוד.</a:t>
            </a:r>
          </a:p>
          <a:p>
            <a:pPr>
              <a:buFont typeface="+mj-lt"/>
              <a:buAutoNum type="arabicPeriod"/>
            </a:pPr>
            <a:r>
              <a:rPr lang="he-IL" dirty="0"/>
              <a:t>הוא ממלא את הטופס. הבקשה מגיעה למערכת פנימית ומתקבלת אצל חבר הרבלייף כליד.</a:t>
            </a:r>
          </a:p>
          <a:p>
            <a:pPr>
              <a:buFont typeface="+mj-lt"/>
              <a:buAutoNum type="arabicPeriod"/>
            </a:pPr>
            <a:endParaRPr lang="he-IL" dirty="0"/>
          </a:p>
          <a:p>
            <a:pPr marL="0" indent="0">
              <a:buNone/>
            </a:pPr>
            <a:endParaRPr lang="he-IL" dirty="0"/>
          </a:p>
        </p:txBody>
      </p:sp>
      <p:pic>
        <p:nvPicPr>
          <p:cNvPr id="5" name="Picture 4">
            <a:extLst>
              <a:ext uri="{FF2B5EF4-FFF2-40B4-BE49-F238E27FC236}">
                <a16:creationId xmlns:a16="http://schemas.microsoft.com/office/drawing/2014/main" id="{3ECDECB7-4573-4540-9B92-77CBCFFE4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8" y="3256528"/>
            <a:ext cx="6180667" cy="3341903"/>
          </a:xfrm>
          <a:prstGeom prst="rect">
            <a:avLst/>
          </a:prstGeom>
        </p:spPr>
      </p:pic>
    </p:spTree>
    <p:extLst>
      <p:ext uri="{BB962C8B-B14F-4D97-AF65-F5344CB8AC3E}">
        <p14:creationId xmlns:p14="http://schemas.microsoft.com/office/powerpoint/2010/main" val="268846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0A98-FAE6-46ED-BA87-846AC95348A8}"/>
              </a:ext>
            </a:extLst>
          </p:cNvPr>
          <p:cNvSpPr>
            <a:spLocks noGrp="1"/>
          </p:cNvSpPr>
          <p:nvPr>
            <p:ph type="title"/>
          </p:nvPr>
        </p:nvSpPr>
        <p:spPr>
          <a:xfrm>
            <a:off x="677334" y="227042"/>
            <a:ext cx="8596668" cy="1320800"/>
          </a:xfrm>
        </p:spPr>
        <p:txBody>
          <a:bodyPr/>
          <a:lstStyle/>
          <a:p>
            <a:pPr algn="ctr"/>
            <a:r>
              <a:rPr lang="he-IL" dirty="0">
                <a:cs typeface="+mn-cs"/>
              </a:rPr>
              <a:t>אתר התוכן</a:t>
            </a:r>
          </a:p>
        </p:txBody>
      </p:sp>
      <p:sp>
        <p:nvSpPr>
          <p:cNvPr id="3" name="Content Placeholder 2">
            <a:extLst>
              <a:ext uri="{FF2B5EF4-FFF2-40B4-BE49-F238E27FC236}">
                <a16:creationId xmlns:a16="http://schemas.microsoft.com/office/drawing/2014/main" id="{FA985E30-C8D4-495E-8694-223A741FF391}"/>
              </a:ext>
            </a:extLst>
          </p:cNvPr>
          <p:cNvSpPr>
            <a:spLocks noGrp="1"/>
          </p:cNvSpPr>
          <p:nvPr>
            <p:ph idx="1"/>
          </p:nvPr>
        </p:nvSpPr>
        <p:spPr>
          <a:xfrm>
            <a:off x="677334" y="1102509"/>
            <a:ext cx="8596668" cy="3880773"/>
          </a:xfrm>
        </p:spPr>
        <p:txBody>
          <a:bodyPr/>
          <a:lstStyle/>
          <a:p>
            <a:r>
              <a:rPr lang="he-IL" dirty="0"/>
              <a:t>קהל היעד: לקוחות קיימים ולקוחות פוטנציאליים חדשים המעוניינים במוצרי הרבלייף ובתזונה מאוזנת .</a:t>
            </a:r>
          </a:p>
          <a:p>
            <a:r>
              <a:rPr lang="he-IL" dirty="0"/>
              <a:t>תוכן האתר נכתב על ידי חברת הרבלייף בשיתוף עם כותבים מקצועיים. גם חברי הרבלייף יוכלו להעלות ולייצר תוכן משלהם.</a:t>
            </a:r>
          </a:p>
          <a:p>
            <a:r>
              <a:rPr lang="he-IL" dirty="0"/>
              <a:t>אתר התוכן מיועד לשמש ככלי מרכזי באיגוד הפעילות הדיגיטלית וכפלטפורמה לאיסוף לידים (פניות) מכל רחבי הארץ ואף מחו"ל.</a:t>
            </a:r>
          </a:p>
        </p:txBody>
      </p:sp>
      <p:pic>
        <p:nvPicPr>
          <p:cNvPr id="5" name="Picture 4">
            <a:extLst>
              <a:ext uri="{FF2B5EF4-FFF2-40B4-BE49-F238E27FC236}">
                <a16:creationId xmlns:a16="http://schemas.microsoft.com/office/drawing/2014/main" id="{22A3620D-06D9-4DDF-9274-54A88666D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313974"/>
            <a:ext cx="7006856" cy="3338616"/>
          </a:xfrm>
          <a:prstGeom prst="rect">
            <a:avLst/>
          </a:prstGeom>
        </p:spPr>
      </p:pic>
    </p:spTree>
    <p:extLst>
      <p:ext uri="{BB962C8B-B14F-4D97-AF65-F5344CB8AC3E}">
        <p14:creationId xmlns:p14="http://schemas.microsoft.com/office/powerpoint/2010/main" val="24236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AFE1-19CA-44B6-B7CA-6917816C9B3E}"/>
              </a:ext>
            </a:extLst>
          </p:cNvPr>
          <p:cNvSpPr>
            <a:spLocks noGrp="1"/>
          </p:cNvSpPr>
          <p:nvPr>
            <p:ph type="title"/>
          </p:nvPr>
        </p:nvSpPr>
        <p:spPr>
          <a:xfrm>
            <a:off x="677334" y="478282"/>
            <a:ext cx="8596668" cy="1320800"/>
          </a:xfrm>
        </p:spPr>
        <p:txBody>
          <a:bodyPr/>
          <a:lstStyle/>
          <a:p>
            <a:pPr algn="ctr"/>
            <a:r>
              <a:rPr lang="he-IL" dirty="0">
                <a:cs typeface="+mn-cs"/>
              </a:rPr>
              <a:t>דוגמא – שימוש באתר התוכן</a:t>
            </a:r>
          </a:p>
        </p:txBody>
      </p:sp>
      <p:sp>
        <p:nvSpPr>
          <p:cNvPr id="7" name="Content Placeholder 6">
            <a:extLst>
              <a:ext uri="{FF2B5EF4-FFF2-40B4-BE49-F238E27FC236}">
                <a16:creationId xmlns:a16="http://schemas.microsoft.com/office/drawing/2014/main" id="{29C40E4C-F1CB-4A19-8E67-DC6BFED90DE7}"/>
              </a:ext>
            </a:extLst>
          </p:cNvPr>
          <p:cNvSpPr>
            <a:spLocks noGrp="1"/>
          </p:cNvSpPr>
          <p:nvPr>
            <p:ph idx="1"/>
          </p:nvPr>
        </p:nvSpPr>
        <p:spPr>
          <a:xfrm>
            <a:off x="677334" y="1597063"/>
            <a:ext cx="8596668" cy="3880773"/>
          </a:xfrm>
        </p:spPr>
        <p:txBody>
          <a:bodyPr/>
          <a:lstStyle/>
          <a:p>
            <a:r>
              <a:rPr lang="he-IL" dirty="0"/>
              <a:t>ניתן להקליק על האייקונים של הרשתות החברתיות ולשתף את התוכן בעמודים האישיים שלכם. </a:t>
            </a:r>
          </a:p>
          <a:p>
            <a:r>
              <a:rPr lang="he-IL" dirty="0"/>
              <a:t>לצד כל כתבה מופיעים אייקונים של הרשתות החברתיות. בנוסף, בכל כתבה מופיע באנר המוביל לטופס הפנייה (כדי ליצור ליד).</a:t>
            </a:r>
          </a:p>
          <a:p>
            <a:endParaRPr lang="he-IL" dirty="0"/>
          </a:p>
          <a:p>
            <a:endParaRPr lang="he-IL" dirty="0"/>
          </a:p>
        </p:txBody>
      </p:sp>
      <p:pic>
        <p:nvPicPr>
          <p:cNvPr id="9" name="Picture 8">
            <a:extLst>
              <a:ext uri="{FF2B5EF4-FFF2-40B4-BE49-F238E27FC236}">
                <a16:creationId xmlns:a16="http://schemas.microsoft.com/office/drawing/2014/main" id="{F25599CF-5CEC-496A-A2E9-0D0AF98C5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14" y="3146940"/>
            <a:ext cx="8846288" cy="2514623"/>
          </a:xfrm>
          <a:prstGeom prst="rect">
            <a:avLst/>
          </a:prstGeom>
        </p:spPr>
      </p:pic>
    </p:spTree>
    <p:extLst>
      <p:ext uri="{BB962C8B-B14F-4D97-AF65-F5344CB8AC3E}">
        <p14:creationId xmlns:p14="http://schemas.microsoft.com/office/powerpoint/2010/main" val="8135639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2438</TotalTime>
  <Words>744</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Gisha (Body)</vt:lpstr>
      <vt:lpstr>Trebuchet MS</vt:lpstr>
      <vt:lpstr>Wingdings</vt:lpstr>
      <vt:lpstr>Wingdings 3</vt:lpstr>
      <vt:lpstr>Facet</vt:lpstr>
      <vt:lpstr>מערכת לידים בק אופיס  אתר התוכן "אורח חיים - 24/7"</vt:lpstr>
      <vt:lpstr>מערכת לידים - פרטי גישה</vt:lpstr>
      <vt:lpstr>בר ניווט עליון</vt:lpstr>
      <vt:lpstr>עדכון פרטים אישיים            </vt:lpstr>
      <vt:lpstr>שינוי סיסמה </vt:lpstr>
      <vt:lpstr>         מסך כניסה  </vt:lpstr>
      <vt:lpstr>כיצד הלידים מתקבלים</vt:lpstr>
      <vt:lpstr>אתר התוכן</vt:lpstr>
      <vt:lpstr>דוגמא – שימוש באתר התוכן</vt:lpstr>
      <vt:lpstr>ליד חדש</vt:lpstr>
      <vt:lpstr>ניהול לידים</vt:lpstr>
      <vt:lpstr>מצב חופשה/פעיל </vt:lpstr>
      <vt:lpstr>הגבלת כמות לידים יומית </vt:lpstr>
      <vt:lpstr>סטטיסטיקה</vt:lpstr>
      <vt:lpstr>הפניות שלי, אישור והעברת לידים</vt:lpstr>
      <vt:lpstr>יצירת דוחות</vt:lpstr>
      <vt:lpstr>אזור 'עזרה'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לידים בק אופיס – אתר הרבלייף</dc:title>
  <dc:creator>idanmartin20@gmail.com</dc:creator>
  <cp:lastModifiedBy>idanmartin20@gmail.com</cp:lastModifiedBy>
  <cp:revision>31</cp:revision>
  <dcterms:created xsi:type="dcterms:W3CDTF">2020-06-27T15:58:50Z</dcterms:created>
  <dcterms:modified xsi:type="dcterms:W3CDTF">2020-06-29T08:36:57Z</dcterms:modified>
</cp:coreProperties>
</file>